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6" r:id="rId3"/>
    <p:sldId id="277" r:id="rId4"/>
    <p:sldId id="278" r:id="rId5"/>
    <p:sldId id="281" r:id="rId6"/>
    <p:sldId id="282" r:id="rId7"/>
    <p:sldId id="283" r:id="rId8"/>
    <p:sldId id="284" r:id="rId9"/>
    <p:sldId id="286" r:id="rId10"/>
    <p:sldId id="285" r:id="rId11"/>
    <p:sldId id="288" r:id="rId12"/>
    <p:sldId id="289" r:id="rId13"/>
    <p:sldId id="290" r:id="rId14"/>
    <p:sldId id="291" r:id="rId1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48" autoAdjust="0"/>
  </p:normalViewPr>
  <p:slideViewPr>
    <p:cSldViewPr>
      <p:cViewPr>
        <p:scale>
          <a:sx n="50" d="100"/>
          <a:sy n="50" d="100"/>
        </p:scale>
        <p:origin x="-2390"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BFD9239A-86A1-4BF0-91EB-5ED1F63D34B3}" type="datetimeFigureOut">
              <a:rPr lang="en-US" smtClean="0"/>
              <a:t>1/24/2017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D94440F-1EFE-4B39-B623-C15173927D07}" type="slidenum">
              <a:rPr lang="en-US" smtClean="0"/>
              <a:t>‹#›</a:t>
            </a:fld>
            <a:endParaRPr lang="en-US"/>
          </a:p>
        </p:txBody>
      </p:sp>
    </p:spTree>
    <p:extLst>
      <p:ext uri="{BB962C8B-B14F-4D97-AF65-F5344CB8AC3E}">
        <p14:creationId xmlns:p14="http://schemas.microsoft.com/office/powerpoint/2010/main" val="28459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8880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9069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7684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3276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9016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7684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2530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40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355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7684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1420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047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3" indent="-171643">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B1A2CF9A-D4DE-41C6-B097-935AED0F165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9470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8440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31809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24879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00657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77310817"/>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A1B1A13-508F-409A-9E23-54410920837A}" type="datetimeFigureOut">
              <a:rPr lang="en-US" smtClean="0">
                <a:solidFill>
                  <a:srgbClr val="DDE9EC"/>
                </a:solidFill>
              </a:rPr>
              <a:pPr/>
              <a:t>1/24/2017</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6950400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76862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52523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516718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97563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0361039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DDE9EC"/>
                </a:solidFill>
              </a:rPr>
              <a:pPr/>
              <a:t>1/24/2017</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6684550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1B1A13-508F-409A-9E23-54410920837A}" type="datetimeFigureOut">
              <a:rPr lang="en-US" smtClean="0">
                <a:solidFill>
                  <a:srgbClr val="464653"/>
                </a:solidFill>
              </a:rPr>
              <a:pPr/>
              <a:t>1/24/2017</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E61F501-4E7D-41EC-9AF4-F525E7E4B404}"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59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Islam in West Africa</a:t>
            </a:r>
            <a:endParaRPr lang="en-US" dirty="0">
              <a:solidFill>
                <a:srgbClr val="FFFF00"/>
              </a:solidFill>
            </a:endParaRPr>
          </a:p>
        </p:txBody>
      </p:sp>
      <p:sp>
        <p:nvSpPr>
          <p:cNvPr id="4" name="Title 1"/>
          <p:cNvSpPr txBox="1">
            <a:spLocks/>
          </p:cNvSpPr>
          <p:nvPr/>
        </p:nvSpPr>
        <p:spPr>
          <a:xfrm>
            <a:off x="457200" y="5265930"/>
            <a:ext cx="8229600" cy="9144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pPr algn="ctr"/>
            <a:r>
              <a:rPr lang="en-US" sz="4400" dirty="0" smtClean="0">
                <a:solidFill>
                  <a:srgbClr val="9FB8CD">
                    <a:lumMod val="60000"/>
                    <a:lumOff val="40000"/>
                  </a:srgbClr>
                </a:solidFill>
              </a:rPr>
              <a:t>How Islamic was West African society?</a:t>
            </a:r>
            <a:endParaRPr lang="en-US" sz="4400" dirty="0">
              <a:solidFill>
                <a:srgbClr val="9FB8CD">
                  <a:lumMod val="60000"/>
                  <a:lumOff val="40000"/>
                </a:srgbClr>
              </a:solidFill>
            </a:endParaRPr>
          </a:p>
        </p:txBody>
      </p:sp>
      <p:pic>
        <p:nvPicPr>
          <p:cNvPr id="57348" name="Picture 4" descr="http://www.touregypt.net/images/touregypt/ibntulun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4355713" cy="3208530"/>
          </a:xfrm>
          <a:prstGeom prst="rect">
            <a:avLst/>
          </a:prstGeom>
          <a:noFill/>
          <a:extLst>
            <a:ext uri="{909E8E84-426E-40DD-AFC4-6F175D3DCCD1}">
              <a14:hiddenFill xmlns:a14="http://schemas.microsoft.com/office/drawing/2010/main">
                <a:solidFill>
                  <a:srgbClr val="FFFFFF"/>
                </a:solidFill>
              </a14:hiddenFill>
            </a:ext>
          </a:extLst>
        </p:spPr>
      </p:pic>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35" r="11556"/>
          <a:stretch/>
        </p:blipFill>
        <p:spPr bwMode="auto">
          <a:xfrm>
            <a:off x="3733800" y="1356609"/>
            <a:ext cx="5029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295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Ibn</a:t>
            </a:r>
            <a:r>
              <a:rPr lang="en-US" dirty="0" smtClean="0"/>
              <a:t> Battuta’s Description</a:t>
            </a:r>
            <a:endParaRPr lang="en-US" dirty="0"/>
          </a:p>
        </p:txBody>
      </p:sp>
      <p:sp>
        <p:nvSpPr>
          <p:cNvPr id="3" name="Content Placeholder 2"/>
          <p:cNvSpPr>
            <a:spLocks noGrp="1"/>
          </p:cNvSpPr>
          <p:nvPr>
            <p:ph idx="1"/>
          </p:nvPr>
        </p:nvSpPr>
        <p:spPr>
          <a:xfrm>
            <a:off x="228600" y="1156557"/>
            <a:ext cx="8839200" cy="5625243"/>
          </a:xfrm>
        </p:spPr>
        <p:txBody>
          <a:bodyPr>
            <a:normAutofit fontScale="92500" lnSpcReduction="10000"/>
          </a:bodyPr>
          <a:lstStyle/>
          <a:p>
            <a:pPr marL="0" indent="0">
              <a:buNone/>
            </a:pPr>
            <a:r>
              <a:rPr lang="en-US" dirty="0"/>
              <a:t>Another of their good qualities </a:t>
            </a:r>
            <a:r>
              <a:rPr lang="en-US" dirty="0" smtClean="0"/>
              <a:t>is </a:t>
            </a:r>
            <a:r>
              <a:rPr lang="en-US" dirty="0"/>
              <a:t>their </a:t>
            </a:r>
            <a:r>
              <a:rPr lang="en-US" sz="3500" b="1" dirty="0">
                <a:solidFill>
                  <a:srgbClr val="FF0000"/>
                </a:solidFill>
              </a:rPr>
              <a:t>zeal for learning the Koran </a:t>
            </a:r>
            <a:r>
              <a:rPr lang="en-US" dirty="0"/>
              <a:t>by heart. They put their children in chains if they show any backwardness in memorizing it, and they are not set free until they have it by heart. I visited the </a:t>
            </a:r>
            <a:r>
              <a:rPr lang="en-US" dirty="0" smtClean="0"/>
              <a:t>Qadi </a:t>
            </a:r>
            <a:r>
              <a:rPr lang="en-US" dirty="0"/>
              <a:t>in his house on the day of the festival. His children were chained up, so I said to him, "Will you not let them loose?" He replied, "I shall not do so until they learn the Koran by heart</a:t>
            </a:r>
            <a:r>
              <a:rPr lang="en-US" dirty="0" smtClean="0"/>
              <a:t>.“</a:t>
            </a:r>
          </a:p>
          <a:p>
            <a:pPr marL="0" indent="0">
              <a:buNone/>
            </a:pPr>
            <a:endParaRPr lang="en-US" dirty="0"/>
          </a:p>
          <a:p>
            <a:pPr marL="0" indent="0">
              <a:buNone/>
            </a:pPr>
            <a:r>
              <a:rPr lang="en-US" dirty="0"/>
              <a:t>Among their bad qualities are the following. The women servants, slave-girls, and young </a:t>
            </a:r>
            <a:r>
              <a:rPr lang="en-US" sz="3500" b="1" dirty="0">
                <a:solidFill>
                  <a:srgbClr val="00B0F0"/>
                </a:solidFill>
              </a:rPr>
              <a:t>girls go about in front of everyone naked</a:t>
            </a:r>
            <a:r>
              <a:rPr lang="en-US" dirty="0"/>
              <a:t>, without a stitch of clothing on them. Women go into the sultan's presence naked and without coverings, and his daughters also go about naked. Then there is their custom of putting dust and ashes on their heads, as a mark of </a:t>
            </a:r>
            <a:r>
              <a:rPr lang="en-US" dirty="0" smtClean="0"/>
              <a:t>respect.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404992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Enduring African Traditions</a:t>
            </a:r>
            <a:endParaRPr lang="en-US" sz="5400" dirty="0"/>
          </a:p>
        </p:txBody>
      </p:sp>
      <p:pic>
        <p:nvPicPr>
          <p:cNvPr id="67586" name="Picture 2" descr="http://upload.wikimedia.org/wikipedia/commons/d/da/Four_Hausa_Gun_Carriers_of_the_South_Nigerian_Regiment_by_Sir_(John)_Benjamin_Stone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6678562"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996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Tuareg</a:t>
            </a:r>
            <a:r>
              <a:rPr lang="en-US" dirty="0" smtClean="0"/>
              <a:t> People</a:t>
            </a:r>
            <a:endParaRPr lang="en-US" dirty="0"/>
          </a:p>
        </p:txBody>
      </p:sp>
      <p:sp>
        <p:nvSpPr>
          <p:cNvPr id="3" name="Content Placeholder 2"/>
          <p:cNvSpPr>
            <a:spLocks noGrp="1"/>
          </p:cNvSpPr>
          <p:nvPr>
            <p:ph idx="1"/>
          </p:nvPr>
        </p:nvSpPr>
        <p:spPr/>
        <p:txBody>
          <a:bodyPr/>
          <a:lstStyle/>
          <a:p>
            <a:r>
              <a:rPr lang="en-US" dirty="0" smtClean="0"/>
              <a:t>Mali</a:t>
            </a:r>
            <a:r>
              <a:rPr lang="en-US" dirty="0"/>
              <a:t>, Niger, Chad, </a:t>
            </a:r>
            <a:r>
              <a:rPr lang="en-US" dirty="0" smtClean="0"/>
              <a:t>Algeria</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43008"/>
            <a:ext cx="4366579" cy="327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373" y="1988840"/>
            <a:ext cx="3415209" cy="448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7604" y="1541978"/>
            <a:ext cx="4297680" cy="524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52" y="1363317"/>
            <a:ext cx="3568789" cy="476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727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4"/>
                                        </p:tgtEl>
                                        <p:attrNameLst>
                                          <p:attrName>ppt_x</p:attrName>
                                        </p:attrNameLst>
                                      </p:cBhvr>
                                      <p:tavLst>
                                        <p:tav tm="0">
                                          <p:val>
                                            <p:strVal val="ppt_x"/>
                                          </p:val>
                                        </p:tav>
                                        <p:tav tm="100000">
                                          <p:val>
                                            <p:strVal val="ppt_x"/>
                                          </p:val>
                                        </p:tav>
                                      </p:tavLst>
                                    </p:anim>
                                    <p:anim calcmode="lin" valueType="num">
                                      <p:cBhvr additive="base">
                                        <p:cTn id="7" dur="500"/>
                                        <p:tgtEl>
                                          <p:spTgt spid="3074"/>
                                        </p:tgtEl>
                                        <p:attrNameLst>
                                          <p:attrName>ppt_y</p:attrName>
                                        </p:attrNameLst>
                                      </p:cBhvr>
                                      <p:tavLst>
                                        <p:tav tm="0">
                                          <p:val>
                                            <p:strVal val="ppt_y"/>
                                          </p:val>
                                        </p:tav>
                                        <p:tav tm="100000">
                                          <p:val>
                                            <p:strVal val="1+ppt_h/2"/>
                                          </p:val>
                                        </p:tav>
                                      </p:tavLst>
                                    </p:anim>
                                    <p:set>
                                      <p:cBhvr>
                                        <p:cTn id="8" dur="1" fill="hold">
                                          <p:stCondLst>
                                            <p:cond delay="499"/>
                                          </p:stCondLst>
                                        </p:cTn>
                                        <p:tgtEl>
                                          <p:spTgt spid="307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077"/>
                                        </p:tgtEl>
                                        <p:attrNameLst>
                                          <p:attrName>ppt_x</p:attrName>
                                        </p:attrNameLst>
                                      </p:cBhvr>
                                      <p:tavLst>
                                        <p:tav tm="0">
                                          <p:val>
                                            <p:strVal val="ppt_x"/>
                                          </p:val>
                                        </p:tav>
                                        <p:tav tm="100000">
                                          <p:val>
                                            <p:strVal val="ppt_x"/>
                                          </p:val>
                                        </p:tav>
                                      </p:tavLst>
                                    </p:anim>
                                    <p:anim calcmode="lin" valueType="num">
                                      <p:cBhvr additive="base">
                                        <p:cTn id="11" dur="500"/>
                                        <p:tgtEl>
                                          <p:spTgt spid="3077"/>
                                        </p:tgtEl>
                                        <p:attrNameLst>
                                          <p:attrName>ppt_y</p:attrName>
                                        </p:attrNameLst>
                                      </p:cBhvr>
                                      <p:tavLst>
                                        <p:tav tm="0">
                                          <p:val>
                                            <p:strVal val="ppt_y"/>
                                          </p:val>
                                        </p:tav>
                                        <p:tav tm="100000">
                                          <p:val>
                                            <p:strVal val="1+ppt_h/2"/>
                                          </p:val>
                                        </p:tav>
                                      </p:tavLst>
                                    </p:anim>
                                    <p:set>
                                      <p:cBhvr>
                                        <p:cTn id="12" dur="1" fill="hold">
                                          <p:stCondLst>
                                            <p:cond delay="499"/>
                                          </p:stCondLst>
                                        </p:cTn>
                                        <p:tgtEl>
                                          <p:spTgt spid="307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 fill="hold"/>
                                        <p:tgtEl>
                                          <p:spTgt spid="3075"/>
                                        </p:tgtEl>
                                        <p:attrNameLst>
                                          <p:attrName>ppt_x</p:attrName>
                                        </p:attrNameLst>
                                      </p:cBhvr>
                                      <p:tavLst>
                                        <p:tav tm="0">
                                          <p:val>
                                            <p:strVal val="#ppt_x"/>
                                          </p:val>
                                        </p:tav>
                                        <p:tav tm="100000">
                                          <p:val>
                                            <p:strVal val="#ppt_x"/>
                                          </p:val>
                                        </p:tav>
                                      </p:tavLst>
                                    </p:anim>
                                    <p:anim calcmode="lin" valueType="num">
                                      <p:cBhvr additive="base">
                                        <p:cTn id="2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Amulets</a:t>
            </a:r>
            <a:endParaRPr lang="en-US" dirty="0"/>
          </a:p>
        </p:txBody>
      </p:sp>
      <p:pic>
        <p:nvPicPr>
          <p:cNvPr id="3074" name="Picture 2" descr="http://www.sciencemuseum.org.uk/hommedia.ashx?id=9670&amp;size=Small"/>
          <p:cNvPicPr>
            <a:picLocks noChangeAspect="1" noChangeArrowheads="1"/>
          </p:cNvPicPr>
          <p:nvPr/>
        </p:nvPicPr>
        <p:blipFill rotWithShape="1">
          <a:blip r:embed="rId3">
            <a:extLst>
              <a:ext uri="{28A0092B-C50C-407E-A947-70E740481C1C}">
                <a14:useLocalDpi xmlns:a14="http://schemas.microsoft.com/office/drawing/2010/main" val="0"/>
              </a:ext>
            </a:extLst>
          </a:blip>
          <a:srcRect l="15310"/>
          <a:stretch/>
        </p:blipFill>
        <p:spPr bwMode="auto">
          <a:xfrm>
            <a:off x="395536" y="1700808"/>
            <a:ext cx="486370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5127" b="13011"/>
          <a:stretch/>
        </p:blipFill>
        <p:spPr bwMode="auto">
          <a:xfrm>
            <a:off x="3131840" y="4085429"/>
            <a:ext cx="2924175" cy="239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370893"/>
            <a:ext cx="2296852" cy="49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03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Conclusion</a:t>
            </a:r>
            <a:endParaRPr lang="en-US" sz="5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366838"/>
            <a:ext cx="7311335" cy="487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886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Arrival of Islam</a:t>
            </a:r>
            <a:endParaRPr lang="en-US" dirty="0"/>
          </a:p>
        </p:txBody>
      </p:sp>
      <p:pic>
        <p:nvPicPr>
          <p:cNvPr id="59394" name="Picture 2" descr="http://exploringafrica.matrix.msu.edu/images/islam_sp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622" y="1295400"/>
            <a:ext cx="5181477" cy="537210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743200" y="2514600"/>
            <a:ext cx="22860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Curved Connector 4"/>
          <p:cNvCxnSpPr/>
          <p:nvPr/>
        </p:nvCxnSpPr>
        <p:spPr>
          <a:xfrm rot="10800000">
            <a:off x="4114800" y="2209800"/>
            <a:ext cx="1371600" cy="533400"/>
          </a:xfrm>
          <a:prstGeom prst="curvedConnector3">
            <a:avLst>
              <a:gd name="adj1" fmla="val 50000"/>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a:off x="5715001" y="1905001"/>
            <a:ext cx="914401" cy="761998"/>
          </a:xfrm>
          <a:prstGeom prst="curvedConnector3">
            <a:avLst>
              <a:gd name="adj1" fmla="val 50000"/>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3701016" y="2481818"/>
            <a:ext cx="675168" cy="152400"/>
          </a:xfrm>
          <a:prstGeom prst="curvedConnector3">
            <a:avLst>
              <a:gd name="adj1" fmla="val 50000"/>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5039833" y="3124200"/>
            <a:ext cx="1132368" cy="182082"/>
          </a:xfrm>
          <a:prstGeom prst="curvedConnector3">
            <a:avLst>
              <a:gd name="adj1" fmla="val 50000"/>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5400000">
            <a:off x="4885440" y="4135844"/>
            <a:ext cx="2484919" cy="825797"/>
          </a:xfrm>
          <a:prstGeom prst="curvedConnector3">
            <a:avLst>
              <a:gd name="adj1" fmla="val 50000"/>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454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Islam</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2499" b="44831"/>
          <a:stretch/>
        </p:blipFill>
        <p:spPr>
          <a:xfrm>
            <a:off x="1291680" y="1219200"/>
            <a:ext cx="6480720" cy="5150724"/>
          </a:xfrm>
        </p:spPr>
      </p:pic>
    </p:spTree>
    <p:extLst>
      <p:ext uri="{BB962C8B-B14F-4D97-AF65-F5344CB8AC3E}">
        <p14:creationId xmlns:p14="http://schemas.microsoft.com/office/powerpoint/2010/main" val="223976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to Islam</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293" b="16883"/>
          <a:stretch/>
        </p:blipFill>
        <p:spPr bwMode="auto">
          <a:xfrm>
            <a:off x="5349897" y="1219200"/>
            <a:ext cx="3489303" cy="557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47625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235714"/>
            <a:ext cx="4762500" cy="707886"/>
          </a:xfrm>
          <a:prstGeom prst="rect">
            <a:avLst/>
          </a:prstGeom>
          <a:noFill/>
        </p:spPr>
        <p:txBody>
          <a:bodyPr wrap="square" rtlCol="0">
            <a:spAutoFit/>
          </a:bodyPr>
          <a:lstStyle/>
          <a:p>
            <a:pPr algn="ctr"/>
            <a:r>
              <a:rPr lang="en-US" sz="4000" dirty="0" smtClean="0">
                <a:solidFill>
                  <a:prstClr val="black"/>
                </a:solidFill>
                <a:latin typeface="Franklin Gothic Medium Cond" panose="020B0606030402020204" pitchFamily="34" charset="0"/>
              </a:rPr>
              <a:t>Mansa Musa</a:t>
            </a:r>
          </a:p>
        </p:txBody>
      </p:sp>
    </p:spTree>
    <p:extLst>
      <p:ext uri="{BB962C8B-B14F-4D97-AF65-F5344CB8AC3E}">
        <p14:creationId xmlns:p14="http://schemas.microsoft.com/office/powerpoint/2010/main" val="311813259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Islam</a:t>
            </a:r>
            <a:endParaRPr lang="en-US" dirty="0"/>
          </a:p>
        </p:txBody>
      </p:sp>
      <p:pic>
        <p:nvPicPr>
          <p:cNvPr id="64514" name="Picture 2" descr="http://media.economist.com/sites/default/files/cf_images/20030628/2603L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1195">
            <a:off x="381002" y="1418844"/>
            <a:ext cx="424542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robhoskins.com/wp-content/uploads/2013/10/Bakke-anti-Islam-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428" y="1524001"/>
            <a:ext cx="4351838"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http://news.bbc.co.uk/olmedia/445000/images/_448472_kor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4289">
            <a:off x="1453639" y="3895312"/>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9594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Mosques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68759"/>
            <a:ext cx="3869196" cy="290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1000" y="4114800"/>
            <a:ext cx="2328268" cy="9906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r>
              <a:rPr lang="en-US" sz="3200" dirty="0" err="1" smtClean="0">
                <a:solidFill>
                  <a:prstClr val="black"/>
                </a:solidFill>
              </a:rPr>
              <a:t>Larabanga</a:t>
            </a:r>
            <a:r>
              <a:rPr lang="en-US" sz="3200" dirty="0" smtClean="0">
                <a:solidFill>
                  <a:prstClr val="black"/>
                </a:solidFill>
              </a:rPr>
              <a:t>, Ghana</a:t>
            </a:r>
            <a:endParaRPr lang="en-US" sz="3200" dirty="0">
              <a:solidFill>
                <a:prstClr val="black"/>
              </a:solidFill>
            </a:endParaRPr>
          </a:p>
        </p:txBody>
      </p:sp>
      <p:sp>
        <p:nvSpPr>
          <p:cNvPr id="7" name="Title 1"/>
          <p:cNvSpPr txBox="1">
            <a:spLocks/>
          </p:cNvSpPr>
          <p:nvPr/>
        </p:nvSpPr>
        <p:spPr>
          <a:xfrm>
            <a:off x="3843932" y="5867400"/>
            <a:ext cx="2328268" cy="9906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r>
              <a:rPr lang="en-US" sz="3200" dirty="0" smtClean="0">
                <a:solidFill>
                  <a:prstClr val="black"/>
                </a:solidFill>
              </a:rPr>
              <a:t>Gao, Mali</a:t>
            </a:r>
            <a:endParaRPr lang="en-US" sz="3200" dirty="0">
              <a:solidFill>
                <a:prstClr val="black"/>
              </a:solidFill>
            </a:endParaRPr>
          </a:p>
        </p:txBody>
      </p:sp>
      <p:sp>
        <p:nvSpPr>
          <p:cNvPr id="8" name="Title 1"/>
          <p:cNvSpPr txBox="1">
            <a:spLocks/>
          </p:cNvSpPr>
          <p:nvPr/>
        </p:nvSpPr>
        <p:spPr>
          <a:xfrm>
            <a:off x="6705600" y="3505200"/>
            <a:ext cx="2328268" cy="990600"/>
          </a:xfrm>
          <a:prstGeom prst="rect">
            <a:avLst/>
          </a:prstGeom>
        </p:spPr>
        <p:txBody>
          <a:bodyPr vert="horz" anchor="b" anchorCtr="0">
            <a:noAutofit/>
          </a:bodyPr>
          <a:lst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a:lstStyle>
          <a:p>
            <a:r>
              <a:rPr lang="en-US" sz="3200" dirty="0" err="1" smtClean="0">
                <a:solidFill>
                  <a:prstClr val="black"/>
                </a:solidFill>
              </a:rPr>
              <a:t>Jenne</a:t>
            </a:r>
            <a:r>
              <a:rPr lang="en-US" sz="3200" dirty="0" smtClean="0">
                <a:solidFill>
                  <a:prstClr val="black"/>
                </a:solidFill>
              </a:rPr>
              <a:t>, Mali</a:t>
            </a:r>
            <a:endParaRPr lang="en-US" sz="3200" dirty="0">
              <a:solidFill>
                <a:prstClr val="black"/>
              </a:solidFill>
            </a:endParaRPr>
          </a:p>
        </p:txBody>
      </p:sp>
      <p:pic>
        <p:nvPicPr>
          <p:cNvPr id="65540" name="Picture 4" descr="http://whc.unesco.org/uploads/thumbs/site_0116_0020-594-0-20121213121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68759"/>
            <a:ext cx="4005980" cy="2657166"/>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http://darkroom.baltimoresun.com/wp-content/uploads/2013/02/AFP_Getty-5177896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268" y="3857608"/>
            <a:ext cx="3786352" cy="2524235"/>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descr="http://www.egypttourinfo.com/uploads/13-05-26_02-53-48pm_1945577293848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799" y="1243686"/>
            <a:ext cx="10293888" cy="553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06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5538"/>
                                        </p:tgtEl>
                                        <p:attrNameLst>
                                          <p:attrName>ppt_x</p:attrName>
                                        </p:attrNameLst>
                                      </p:cBhvr>
                                      <p:tavLst>
                                        <p:tav tm="0">
                                          <p:val>
                                            <p:strVal val="ppt_x"/>
                                          </p:val>
                                        </p:tav>
                                        <p:tav tm="100000">
                                          <p:val>
                                            <p:strVal val="ppt_x"/>
                                          </p:val>
                                        </p:tav>
                                      </p:tavLst>
                                    </p:anim>
                                    <p:anim calcmode="lin" valueType="num">
                                      <p:cBhvr additive="base">
                                        <p:cTn id="7" dur="500"/>
                                        <p:tgtEl>
                                          <p:spTgt spid="65538"/>
                                        </p:tgtEl>
                                        <p:attrNameLst>
                                          <p:attrName>ppt_y</p:attrName>
                                        </p:attrNameLst>
                                      </p:cBhvr>
                                      <p:tavLst>
                                        <p:tav tm="0">
                                          <p:val>
                                            <p:strVal val="ppt_y"/>
                                          </p:val>
                                        </p:tav>
                                        <p:tav tm="100000">
                                          <p:val>
                                            <p:strVal val="1+ppt_h/2"/>
                                          </p:val>
                                        </p:tav>
                                      </p:tavLst>
                                    </p:anim>
                                    <p:set>
                                      <p:cBhvr>
                                        <p:cTn id="8" dur="1" fill="hold">
                                          <p:stCondLst>
                                            <p:cond delay="499"/>
                                          </p:stCondLst>
                                        </p:cTn>
                                        <p:tgtEl>
                                          <p:spTgt spid="65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Madrasas</a:t>
            </a:r>
            <a:endParaRPr lang="en-US" dirty="0"/>
          </a:p>
        </p:txBody>
      </p:sp>
      <p:pic>
        <p:nvPicPr>
          <p:cNvPr id="4098" name="Picture 2" descr="http://www.pulaku.com/wordpress/wp-content/uploads/2011/03/20110329-Madrasa2.jpg"/>
          <p:cNvPicPr>
            <a:picLocks noChangeAspect="1" noChangeArrowheads="1"/>
          </p:cNvPicPr>
          <p:nvPr/>
        </p:nvPicPr>
        <p:blipFill rotWithShape="1">
          <a:blip r:embed="rId3">
            <a:extLst>
              <a:ext uri="{28A0092B-C50C-407E-A947-70E740481C1C}">
                <a14:useLocalDpi xmlns:a14="http://schemas.microsoft.com/office/drawing/2010/main" val="0"/>
              </a:ext>
            </a:extLst>
          </a:blip>
          <a:srcRect b="6614"/>
          <a:stretch/>
        </p:blipFill>
        <p:spPr bwMode="auto">
          <a:xfrm>
            <a:off x="683568" y="1304764"/>
            <a:ext cx="7830870" cy="487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2654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Timbuktu</a:t>
            </a:r>
            <a:endParaRPr lang="en-US" dirty="0"/>
          </a:p>
        </p:txBody>
      </p:sp>
      <p:pic>
        <p:nvPicPr>
          <p:cNvPr id="66562" name="Picture 2" descr="http://static.guim.co.uk/sys-images/Guardian/Pix/pictures/2013/1/28/1359375396089/Timbuktu-manuscript-01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00" y="1325663"/>
            <a:ext cx="5228890" cy="3137334"/>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http://www.globalpost.com/sites/default/files/imagecache/gp3_full_article/timbuktu_tourists_kidnapped_11_25_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423107"/>
            <a:ext cx="4572000" cy="30707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1" y="1248191"/>
            <a:ext cx="9325620" cy="52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063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a:t>
            </a:r>
            <a:endParaRPr lang="en-US" dirty="0"/>
          </a:p>
        </p:txBody>
      </p:sp>
      <p:pic>
        <p:nvPicPr>
          <p:cNvPr id="6" name="Picture 2" descr="http://1.bp.blogspot.com/-fpYHAuSuUjk/TiK9gi3uuWI/AAAAAAAAGHA/giqH-DC3_xk/s1600/intermiss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49923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805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236</Words>
  <Application>Microsoft Office PowerPoint</Application>
  <PresentationFormat>On-screen Show (4:3)</PresentationFormat>
  <Paragraphs>37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Origin</vt:lpstr>
      <vt:lpstr>Islam in West Africa</vt:lpstr>
      <vt:lpstr>The Arrival of Islam</vt:lpstr>
      <vt:lpstr>Introduction of Islam</vt:lpstr>
      <vt:lpstr>Conversion to Islam</vt:lpstr>
      <vt:lpstr>African Islam</vt:lpstr>
      <vt:lpstr>Mosques</vt:lpstr>
      <vt:lpstr>Madrasas</vt:lpstr>
      <vt:lpstr>Timbuktu</vt:lpstr>
      <vt:lpstr>PAUSE.</vt:lpstr>
      <vt:lpstr>Ibn Battuta’s Description</vt:lpstr>
      <vt:lpstr>Enduring African Traditions</vt:lpstr>
      <vt:lpstr>Tuareg People</vt:lpstr>
      <vt:lpstr>Amulets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Begin your Do Now silently.</dc:title>
  <dc:creator>Erica Lim</dc:creator>
  <cp:lastModifiedBy>user</cp:lastModifiedBy>
  <cp:revision>80</cp:revision>
  <cp:lastPrinted>2015-05-12T10:36:11Z</cp:lastPrinted>
  <dcterms:created xsi:type="dcterms:W3CDTF">2014-08-11T23:49:27Z</dcterms:created>
  <dcterms:modified xsi:type="dcterms:W3CDTF">2017-01-25T00:22:13Z</dcterms:modified>
</cp:coreProperties>
</file>